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00" r:id="rId3"/>
    <p:sldId id="259" r:id="rId4"/>
    <p:sldId id="260" r:id="rId5"/>
    <p:sldId id="264" r:id="rId6"/>
    <p:sldId id="277" r:id="rId7"/>
    <p:sldId id="278" r:id="rId8"/>
    <p:sldId id="279" r:id="rId9"/>
    <p:sldId id="285" r:id="rId10"/>
    <p:sldId id="287" r:id="rId11"/>
    <p:sldId id="288" r:id="rId12"/>
    <p:sldId id="289" r:id="rId13"/>
    <p:sldId id="290" r:id="rId14"/>
    <p:sldId id="291" r:id="rId15"/>
    <p:sldId id="293" r:id="rId16"/>
    <p:sldId id="271" r:id="rId17"/>
    <p:sldId id="294" r:id="rId18"/>
    <p:sldId id="295" r:id="rId19"/>
    <p:sldId id="296" r:id="rId20"/>
    <p:sldId id="297" r:id="rId21"/>
    <p:sldId id="299" r:id="rId22"/>
    <p:sldId id="298" r:id="rId23"/>
    <p:sldId id="284" r:id="rId24"/>
    <p:sldId id="282" r:id="rId25"/>
    <p:sldId id="303" r:id="rId26"/>
    <p:sldId id="304" r:id="rId27"/>
    <p:sldId id="305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rr5po8aeV1WiWaVQAcq/mVniQ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0"/>
    <p:restoredTop sz="92813"/>
  </p:normalViewPr>
  <p:slideViewPr>
    <p:cSldViewPr snapToGrid="0">
      <p:cViewPr varScale="1">
        <p:scale>
          <a:sx n="99" d="100"/>
          <a:sy n="99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7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300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04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96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139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50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29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433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94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63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336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702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932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265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2bfdcd9e0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2bfdcd9e0_5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52bfdcd9e0_5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30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04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22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83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41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9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C5A73C5-B060-B749-A39E-CD92E41F19B2}" type="datetime1">
              <a:rPr lang="en-US" smtClean="0"/>
              <a:t>9/15/22</a:t>
            </a:fld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0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0"/>
          <p:cNvSpPr txBox="1">
            <a:spLocks noGrp="1"/>
          </p:cNvSpPr>
          <p:nvPr>
            <p:ph type="subTitle" idx="1"/>
          </p:nvPr>
        </p:nvSpPr>
        <p:spPr>
          <a:xfrm>
            <a:off x="2681548" y="1621254"/>
            <a:ext cx="6828903" cy="49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 sz="2800" b="1">
                <a:solidFill>
                  <a:srgbClr val="00206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A971AB1-175E-8942-8FCA-E5B6C0735B5E}" type="datetime1">
              <a:rPr lang="en-US" smtClean="0"/>
              <a:t>9/15/22</a:t>
            </a:fld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30"/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Current Conditions</a:t>
            </a:r>
            <a:endParaRPr/>
          </a:p>
        </p:txBody>
      </p:sp>
      <p:cxnSp>
        <p:nvCxnSpPr>
          <p:cNvPr id="35" name="Google Shape;35;p30"/>
          <p:cNvCxnSpPr/>
          <p:nvPr/>
        </p:nvCxnSpPr>
        <p:spPr>
          <a:xfrm>
            <a:off x="1639388" y="2849212"/>
            <a:ext cx="0" cy="34926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30"/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/>
          </a:p>
        </p:txBody>
      </p:sp>
      <p:sp>
        <p:nvSpPr>
          <p:cNvPr id="37" name="Google Shape;37;p30"/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/>
          </a:p>
        </p:txBody>
      </p:sp>
      <p:sp>
        <p:nvSpPr>
          <p:cNvPr id="38" name="Google Shape;38;p30"/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Days 3-5</a:t>
            </a:r>
            <a:endParaRPr/>
          </a:p>
        </p:txBody>
      </p:sp>
      <p:sp>
        <p:nvSpPr>
          <p:cNvPr id="39" name="Google Shape;39;p30" descr="Summary of current conditions."/>
          <p:cNvSpPr txBox="1">
            <a:spLocks noGrp="1"/>
          </p:cNvSpPr>
          <p:nvPr>
            <p:ph type="body" idx="2"/>
          </p:nvPr>
        </p:nvSpPr>
        <p:spPr>
          <a:xfrm>
            <a:off x="1734095" y="2844430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 descr="Summary of day 1 forecast."/>
          <p:cNvSpPr txBox="1">
            <a:spLocks noGrp="1"/>
          </p:cNvSpPr>
          <p:nvPr>
            <p:ph type="body" idx="3"/>
          </p:nvPr>
        </p:nvSpPr>
        <p:spPr>
          <a:xfrm>
            <a:off x="1725192" y="3779838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0" descr="Summary of day 2 forecast."/>
          <p:cNvSpPr txBox="1">
            <a:spLocks noGrp="1"/>
          </p:cNvSpPr>
          <p:nvPr>
            <p:ph type="body" idx="4"/>
          </p:nvPr>
        </p:nvSpPr>
        <p:spPr>
          <a:xfrm>
            <a:off x="1734095" y="468479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5"/>
          </p:nvPr>
        </p:nvSpPr>
        <p:spPr>
          <a:xfrm>
            <a:off x="1725192" y="5594099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CPEX-AW</a:t>
            </a:r>
            <a:r>
              <a:rPr lang="en-US" sz="2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endParaRPr sz="2000" b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0" descr="Forecasters"/>
          <p:cNvSpPr txBox="1">
            <a:spLocks noGrp="1"/>
          </p:cNvSpPr>
          <p:nvPr>
            <p:ph type="body" idx="6"/>
          </p:nvPr>
        </p:nvSpPr>
        <p:spPr>
          <a:xfrm>
            <a:off x="2677461" y="2168917"/>
            <a:ext cx="6828903" cy="5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30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1"/>
          <p:cNvPicPr preferRelativeResize="0"/>
          <p:nvPr/>
        </p:nvPicPr>
        <p:blipFill rotWithShape="1">
          <a:blip r:embed="rId2">
            <a:alphaModFix/>
          </a:blip>
          <a:srcRect l="2178" t="1595" r="1043" b="1600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1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D8B3F49-49FA-8B4C-A1EC-7F8FBC9A0AE6}" type="datetime1">
              <a:rPr lang="en-US" smtClean="0"/>
              <a:t>9/15/22</a:t>
            </a:fld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31"/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Current Conditions</a:t>
            </a:r>
            <a:endParaRPr/>
          </a:p>
        </p:txBody>
      </p:sp>
      <p:cxnSp>
        <p:nvCxnSpPr>
          <p:cNvPr id="52" name="Google Shape;52;p31"/>
          <p:cNvCxnSpPr/>
          <p:nvPr/>
        </p:nvCxnSpPr>
        <p:spPr>
          <a:xfrm>
            <a:off x="1639388" y="836908"/>
            <a:ext cx="0" cy="5504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31"/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/>
          </a:p>
        </p:txBody>
      </p:sp>
      <p:sp>
        <p:nvSpPr>
          <p:cNvPr id="54" name="Google Shape;54;p31"/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/>
          </a:p>
        </p:txBody>
      </p:sp>
      <p:sp>
        <p:nvSpPr>
          <p:cNvPr id="55" name="Google Shape;55;p31"/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Days 3-5</a:t>
            </a:r>
            <a:endParaRPr/>
          </a:p>
        </p:txBody>
      </p:sp>
      <p:sp>
        <p:nvSpPr>
          <p:cNvPr id="56" name="Google Shape;56;p31" descr="Summary of current conditions."/>
          <p:cNvSpPr txBox="1">
            <a:spLocks noGrp="1"/>
          </p:cNvSpPr>
          <p:nvPr>
            <p:ph type="body" idx="1"/>
          </p:nvPr>
        </p:nvSpPr>
        <p:spPr>
          <a:xfrm>
            <a:off x="1734095" y="866929"/>
            <a:ext cx="7681651" cy="154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 descr="Summary of day 1 forecast."/>
          <p:cNvSpPr txBox="1">
            <a:spLocks noGrp="1"/>
          </p:cNvSpPr>
          <p:nvPr>
            <p:ph type="body" idx="2"/>
          </p:nvPr>
        </p:nvSpPr>
        <p:spPr>
          <a:xfrm>
            <a:off x="1725192" y="2570675"/>
            <a:ext cx="10222992" cy="11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1" descr="Summary of day 2 forecast."/>
          <p:cNvSpPr txBox="1">
            <a:spLocks noGrp="1"/>
          </p:cNvSpPr>
          <p:nvPr>
            <p:ph type="body" idx="3"/>
          </p:nvPr>
        </p:nvSpPr>
        <p:spPr>
          <a:xfrm>
            <a:off x="1725192" y="3866721"/>
            <a:ext cx="10222992" cy="118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body" idx="4"/>
          </p:nvPr>
        </p:nvSpPr>
        <p:spPr>
          <a:xfrm>
            <a:off x="1725192" y="5159858"/>
            <a:ext cx="10222992" cy="118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>
                <a:solidFill>
                  <a:srgbClr val="00206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DAEF696-056C-7643-9E5B-AAE5B9B7C85C}" type="datetime1">
              <a:rPr lang="en-US" smtClean="0"/>
              <a:t>9/15/22</a:t>
            </a:fld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11" name="Google Shape;11;p28"/>
            <p:cNvSpPr/>
            <p:nvPr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 w="12700" cap="flat" cmpd="sng">
              <a:solidFill>
                <a:srgbClr val="093A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 w="12700" cap="flat" cmpd="sng">
              <a:solidFill>
                <a:srgbClr val="49A8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 w="12700" cap="flat" cmpd="sng">
              <a:solidFill>
                <a:srgbClr val="093A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 w="12700" cap="flat" cmpd="sng">
              <a:solidFill>
                <a:srgbClr val="49A8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 w="12700" cap="flat" cmpd="sng">
              <a:solidFill>
                <a:srgbClr val="BCD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0" y="6492240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3D89B72-7011-6C47-87E4-DB661CCFEFF7}" type="datetime1">
              <a:rPr lang="en-US" smtClean="0"/>
              <a:t>9/15/22</a:t>
            </a:fld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2743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/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83" name="Google Shape;83;p1"/>
          <p:cNvSpPr txBox="1"/>
          <p:nvPr/>
        </p:nvSpPr>
        <p:spPr>
          <a:xfrm>
            <a:off x="2673373" y="1589677"/>
            <a:ext cx="6828903" cy="49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September 1, 2022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1846570" y="2100129"/>
            <a:ext cx="8621296" cy="5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Lead name, Support name, Support Name, Support Name</a:t>
            </a:r>
            <a:endParaRPr dirty="0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16" y="2451405"/>
            <a:ext cx="1724132" cy="386408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673374" y="838677"/>
            <a:ext cx="6828903" cy="7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</a:pPr>
            <a:r>
              <a:rPr lang="en-US" sz="54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CPEX-CV Forecast</a:t>
            </a:r>
            <a:endParaRPr/>
          </a:p>
        </p:txBody>
      </p:sp>
      <p:pic>
        <p:nvPicPr>
          <p:cNvPr id="88" name="Google Shape;88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07" t="6376" r="11100" b="4758"/>
          <a:stretch/>
        </p:blipFill>
        <p:spPr>
          <a:xfrm>
            <a:off x="10467866" y="656725"/>
            <a:ext cx="1724134" cy="182185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pic>
        <p:nvPicPr>
          <p:cNvPr id="92" name="Google Shape;92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07" t="6376" r="11100" b="4758"/>
          <a:stretch/>
        </p:blipFill>
        <p:spPr>
          <a:xfrm>
            <a:off x="27088" y="656725"/>
            <a:ext cx="1724134" cy="1821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939B4-F0AB-60C6-C1C5-4D0C00FD53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0B54CE4-E3A9-8A4A-B62D-33BF6651FBC4}" type="datetime1">
              <a:rPr lang="en-US" smtClean="0"/>
              <a:t>9/15/22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 1)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2,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4A695-E334-3EB3-A805-B07641804BD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8F17E8-6B5D-B04B-9FE8-ACA0E9565599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 2)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B3289-3250-C5CE-D7CB-0D5FBD1248F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9753E8-5C43-9E4D-8F46-9416D53BF6C9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2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AEWs (days 3-5)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4 – Sept. 6,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700-300mb RH, and 700-300mb Winds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69BEF-F98A-E5D8-5BA9-653C89746D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71936DC-152B-B048-8D5C-E3D020113518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3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AEWs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3-4 (Sept. XX –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ADA38-73B4-51FA-2E7A-53225D05B3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83552D9-41A8-B842-B988-C75D6BF3BD17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2,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6EC58-3F88-E44D-9A94-B52BD88639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B57DD25-3B0F-F34C-9218-DEC726C3DBA1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0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Utah WRF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MSLP, Rain – Utah WRF</a:t>
            </a:r>
            <a:endParaRPr lang="en-US"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6;p10">
            <a:extLst>
              <a:ext uri="{FF2B5EF4-FFF2-40B4-BE49-F238E27FC236}">
                <a16:creationId xmlns:a16="http://schemas.microsoft.com/office/drawing/2014/main" id="{A966D774-5B55-A444-3A08-78D367D8AFFD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195D2-8DB3-3FD6-DA21-141D2A782E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847928-1B96-1140-95E2-6D1DC6CFE425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2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1)</a:t>
            </a:r>
            <a:endParaRPr dirty="0"/>
          </a:p>
        </p:txBody>
      </p:sp>
      <p:sp>
        <p:nvSpPr>
          <p:cNvPr id="267" name="Google Shape;267;p14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4" name="Google Shape;226;p10">
            <a:extLst>
              <a:ext uri="{FF2B5EF4-FFF2-40B4-BE49-F238E27FC236}">
                <a16:creationId xmlns:a16="http://schemas.microsoft.com/office/drawing/2014/main" id="{235F27DA-6FDE-4220-DB67-F3A9117EB340}"/>
              </a:ext>
            </a:extLst>
          </p:cNvPr>
          <p:cNvSpPr txBox="1"/>
          <p:nvPr/>
        </p:nvSpPr>
        <p:spPr>
          <a:xfrm>
            <a:off x="8154924" y="3330304"/>
            <a:ext cx="394249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27;p14">
            <a:extLst>
              <a:ext uri="{FF2B5EF4-FFF2-40B4-BE49-F238E27FC236}">
                <a16:creationId xmlns:a16="http://schemas.microsoft.com/office/drawing/2014/main" id="{89C61096-BDC3-3D27-3156-2A4D1333B3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5" y="849148"/>
            <a:ext cx="8251125" cy="51597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0;p14">
            <a:extLst>
              <a:ext uri="{FF2B5EF4-FFF2-40B4-BE49-F238E27FC236}">
                <a16:creationId xmlns:a16="http://schemas.microsoft.com/office/drawing/2014/main" id="{E37A4EE4-936B-C088-43EF-14DC7111C2C1}"/>
              </a:ext>
            </a:extLst>
          </p:cNvPr>
          <p:cNvSpPr txBox="1"/>
          <p:nvPr/>
        </p:nvSpPr>
        <p:spPr>
          <a:xfrm>
            <a:off x="1919674" y="3330300"/>
            <a:ext cx="153186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UC-Davis WRF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28;p14">
            <a:extLst>
              <a:ext uri="{FF2B5EF4-FFF2-40B4-BE49-F238E27FC236}">
                <a16:creationId xmlns:a16="http://schemas.microsoft.com/office/drawing/2014/main" id="{AE5618DE-8D9F-5859-6EA7-3DB84AC08EA2}"/>
              </a:ext>
            </a:extLst>
          </p:cNvPr>
          <p:cNvSpPr txBox="1"/>
          <p:nvPr/>
        </p:nvSpPr>
        <p:spPr>
          <a:xfrm>
            <a:off x="5674774" y="3497100"/>
            <a:ext cx="153186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NCAR MPAS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9;p14">
            <a:extLst>
              <a:ext uri="{FF2B5EF4-FFF2-40B4-BE49-F238E27FC236}">
                <a16:creationId xmlns:a16="http://schemas.microsoft.com/office/drawing/2014/main" id="{664359D9-9D0E-2BCE-546D-4C96E1DD02EB}"/>
              </a:ext>
            </a:extLst>
          </p:cNvPr>
          <p:cNvSpPr txBox="1"/>
          <p:nvPr/>
        </p:nvSpPr>
        <p:spPr>
          <a:xfrm>
            <a:off x="5768924" y="704600"/>
            <a:ext cx="10940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Utah WRF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75;p42">
            <a:extLst>
              <a:ext uri="{FF2B5EF4-FFF2-40B4-BE49-F238E27FC236}">
                <a16:creationId xmlns:a16="http://schemas.microsoft.com/office/drawing/2014/main" id="{D34AD87D-AD55-6806-34A7-808F85270249}"/>
              </a:ext>
            </a:extLst>
          </p:cNvPr>
          <p:cNvSpPr txBox="1"/>
          <p:nvPr/>
        </p:nvSpPr>
        <p:spPr>
          <a:xfrm>
            <a:off x="1763775" y="704600"/>
            <a:ext cx="1314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UWIN-CM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8CEBF2-84BA-4805-4919-747A2ADC8F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6F266C-BB94-4E45-AD54-72F03B83F64A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2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E700B-6C45-9D35-0750-3717F19E88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D1F4059-F76F-0C41-932A-6F669A419344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196" name="Google Shape;196;p8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Utah WRF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MSLP, Rain – Utah WRF</a:t>
            </a:r>
            <a:endParaRPr lang="en-US"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6;p10">
            <a:extLst>
              <a:ext uri="{FF2B5EF4-FFF2-40B4-BE49-F238E27FC236}">
                <a16:creationId xmlns:a16="http://schemas.microsoft.com/office/drawing/2014/main" id="{881A1C58-BE3C-6C1A-22B6-172CB972135B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FBBF5-9FE1-4D59-C33D-073B23F3F8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89CD38-033C-D54A-B395-417A6C9D1C6A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2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27;p14">
            <a:extLst>
              <a:ext uri="{FF2B5EF4-FFF2-40B4-BE49-F238E27FC236}">
                <a16:creationId xmlns:a16="http://schemas.microsoft.com/office/drawing/2014/main" id="{32091EEF-85FC-1344-7AD0-06E1E28B9C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5" y="849148"/>
            <a:ext cx="8251125" cy="515970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 2)</a:t>
            </a:r>
            <a:endParaRPr dirty="0"/>
          </a:p>
        </p:txBody>
      </p:sp>
      <p:sp>
        <p:nvSpPr>
          <p:cNvPr id="267" name="Google Shape;267;p14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3, 2022)</a:t>
            </a:r>
            <a:endParaRPr dirty="0"/>
          </a:p>
        </p:txBody>
      </p:sp>
      <p:sp>
        <p:nvSpPr>
          <p:cNvPr id="3" name="Google Shape;226;p10">
            <a:extLst>
              <a:ext uri="{FF2B5EF4-FFF2-40B4-BE49-F238E27FC236}">
                <a16:creationId xmlns:a16="http://schemas.microsoft.com/office/drawing/2014/main" id="{C0A700B7-95DC-964A-203B-CE8A815D9AFE}"/>
              </a:ext>
            </a:extLst>
          </p:cNvPr>
          <p:cNvSpPr txBox="1"/>
          <p:nvPr/>
        </p:nvSpPr>
        <p:spPr>
          <a:xfrm>
            <a:off x="8154924" y="3330304"/>
            <a:ext cx="394249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75;p42">
            <a:extLst>
              <a:ext uri="{FF2B5EF4-FFF2-40B4-BE49-F238E27FC236}">
                <a16:creationId xmlns:a16="http://schemas.microsoft.com/office/drawing/2014/main" id="{E9EEC204-2ACD-A184-3502-499D71DCADC0}"/>
              </a:ext>
            </a:extLst>
          </p:cNvPr>
          <p:cNvSpPr txBox="1"/>
          <p:nvPr/>
        </p:nvSpPr>
        <p:spPr>
          <a:xfrm>
            <a:off x="1763774" y="704600"/>
            <a:ext cx="13424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UWIN-CM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29;p14">
            <a:extLst>
              <a:ext uri="{FF2B5EF4-FFF2-40B4-BE49-F238E27FC236}">
                <a16:creationId xmlns:a16="http://schemas.microsoft.com/office/drawing/2014/main" id="{466574B7-8826-F3F4-0D31-F72714A6522B}"/>
              </a:ext>
            </a:extLst>
          </p:cNvPr>
          <p:cNvSpPr txBox="1"/>
          <p:nvPr/>
        </p:nvSpPr>
        <p:spPr>
          <a:xfrm>
            <a:off x="5768924" y="704600"/>
            <a:ext cx="10940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Utah WRF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8;p14">
            <a:extLst>
              <a:ext uri="{FF2B5EF4-FFF2-40B4-BE49-F238E27FC236}">
                <a16:creationId xmlns:a16="http://schemas.microsoft.com/office/drawing/2014/main" id="{80FA1779-9AE4-55A4-DB8B-BE567A940686}"/>
              </a:ext>
            </a:extLst>
          </p:cNvPr>
          <p:cNvSpPr txBox="1"/>
          <p:nvPr/>
        </p:nvSpPr>
        <p:spPr>
          <a:xfrm>
            <a:off x="5674775" y="3497100"/>
            <a:ext cx="151163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NCAR MPAS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30;p14">
            <a:extLst>
              <a:ext uri="{FF2B5EF4-FFF2-40B4-BE49-F238E27FC236}">
                <a16:creationId xmlns:a16="http://schemas.microsoft.com/office/drawing/2014/main" id="{F9CFF127-21A3-B447-3446-5EBF7301A914}"/>
              </a:ext>
            </a:extLst>
          </p:cNvPr>
          <p:cNvSpPr txBox="1"/>
          <p:nvPr/>
        </p:nvSpPr>
        <p:spPr>
          <a:xfrm>
            <a:off x="1919674" y="3330300"/>
            <a:ext cx="173792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UC-Davis WRF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C4CE03A-3FA6-A702-6FFD-E1EE559BA70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5B0EC2-9DC4-BD4F-8A18-6043E2424291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8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Forecast Post-mortem for Yesterday</a:t>
            </a: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683175" y="1333899"/>
            <a:ext cx="10819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Dust and Aerosols (SAL)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AEWs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Convection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2765475" y="748525"/>
            <a:ext cx="665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the forecast from 2 days ago perform for yesterday?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048A8-E842-4451-D984-FA849D4319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DD2464-6287-3048-88A9-2D82943729E3}" type="datetime1">
              <a:rPr lang="en-US" smtClean="0"/>
              <a:t>9/15/22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Forecast – Convection (days 3-5)</a:t>
            </a:r>
            <a:endParaRPr dirty="0"/>
          </a:p>
        </p:txBody>
      </p:sp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(Sept. 4 – Sept. 6, 2022)</a:t>
            </a:r>
            <a:endParaRPr dirty="0"/>
          </a:p>
        </p:txBody>
      </p:sp>
      <p:sp>
        <p:nvSpPr>
          <p:cNvPr id="224" name="Google Shape;224;p10"/>
          <p:cNvSpPr/>
          <p:nvPr/>
        </p:nvSpPr>
        <p:spPr>
          <a:xfrm>
            <a:off x="620065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GFS</a:t>
            </a:r>
            <a:endParaRPr lang="en-US"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41670" y="942980"/>
            <a:ext cx="5649682" cy="280069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MSLP, Rain Rate, 1000-500mb Thickness – ECMWF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132840" y="1316085"/>
            <a:ext cx="12056111" cy="33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4DF4A-274E-845E-F0FC-B0FF8732C6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F9280EE-E45D-C840-A26E-60B773094F8E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3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lvl="0">
              <a:buSzPts val="2800"/>
            </a:pPr>
            <a:r>
              <a:rPr lang="en-US" dirty="0"/>
              <a:t>Forecast – Convection (days 3-4)</a:t>
            </a:r>
            <a:endParaRPr dirty="0"/>
          </a:p>
        </p:txBody>
      </p:sp>
      <p:sp>
        <p:nvSpPr>
          <p:cNvPr id="404" name="Google Shape;404;p1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(Sept. 4 &amp; 5, 2022)</a:t>
            </a:r>
            <a:endParaRPr dirty="0"/>
          </a:p>
        </p:txBody>
      </p:sp>
      <p:sp>
        <p:nvSpPr>
          <p:cNvPr id="408" name="Google Shape;408;p19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9"/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TPW, OLR – MPAS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10m Winds, Hourly Rain Rate – MPAS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0" y="1305775"/>
            <a:ext cx="11438150" cy="31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6;p10">
            <a:extLst>
              <a:ext uri="{FF2B5EF4-FFF2-40B4-BE49-F238E27FC236}">
                <a16:creationId xmlns:a16="http://schemas.microsoft.com/office/drawing/2014/main" id="{FDF3532A-B2BD-F9CE-EF7F-C7DBDF258403}"/>
              </a:ext>
            </a:extLst>
          </p:cNvPr>
          <p:cNvSpPr txBox="1"/>
          <p:nvPr/>
        </p:nvSpPr>
        <p:spPr>
          <a:xfrm>
            <a:off x="3427902" y="482716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766D1C-346E-5783-0877-2B71507E3B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E49229-0F25-9646-A092-F583301971CC}" type="datetime1">
              <a:rPr lang="en-US" smtClean="0"/>
              <a:t>9/15/22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Convection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3-4 (Sept. XX –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5973C-A95F-7881-CC3A-D76E0FF1806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6CF89A-87BD-4A44-BFC5-B2C1B0409033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8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id="438" name="Google Shape;4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91" y="850682"/>
            <a:ext cx="1632095" cy="544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1333" t="9507" r="11285" b="10563"/>
          <a:stretch/>
        </p:blipFill>
        <p:spPr>
          <a:xfrm>
            <a:off x="10489254" y="655768"/>
            <a:ext cx="1699698" cy="163863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7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sp>
        <p:nvSpPr>
          <p:cNvPr id="441" name="Google Shape;441;p27"/>
          <p:cNvSpPr txBox="1"/>
          <p:nvPr/>
        </p:nvSpPr>
        <p:spPr>
          <a:xfrm>
            <a:off x="1721086" y="2330334"/>
            <a:ext cx="10222992" cy="10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2" name="Google Shape;442;p27"/>
          <p:cNvSpPr txBox="1"/>
          <p:nvPr/>
        </p:nvSpPr>
        <p:spPr>
          <a:xfrm>
            <a:off x="1721086" y="3623019"/>
            <a:ext cx="10222992" cy="10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3" name="Google Shape;443;p27"/>
          <p:cNvSpPr txBox="1"/>
          <p:nvPr/>
        </p:nvSpPr>
        <p:spPr>
          <a:xfrm>
            <a:off x="1721086" y="4915703"/>
            <a:ext cx="10222992" cy="13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444" name="Google Shape;444;p27"/>
          <p:cNvSpPr txBox="1"/>
          <p:nvPr/>
        </p:nvSpPr>
        <p:spPr>
          <a:xfrm>
            <a:off x="1721086" y="806896"/>
            <a:ext cx="8768168" cy="138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XXX.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05CD2E-FE58-958E-F2C5-7FE15EBBF0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11CF3E-B6DA-2648-AC4B-78F8C4864501}" type="datetime1">
              <a:rPr lang="en-US" smtClean="0"/>
              <a:t>9/15/22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C009B-3FBA-75BB-64DB-788F1D912A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1BEEC9-CCD3-A349-A737-79349C874FC1}" type="datetime1">
              <a:rPr lang="en-US" smtClean="0"/>
              <a:t>9/15/22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B1FED-28AB-625A-E09E-CC1AA60AFE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8744B87-B697-B241-BC75-BCF7E35A61BC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50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050D4-0E50-E346-ACCA-47B431CBEE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FC3E08-2A20-C64A-B632-8D001F25C1C8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2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2bfdcd9e0_5_9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2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Sept. XX Soundings from Hotel</a:t>
            </a:r>
            <a:endParaRPr dirty="0"/>
          </a:p>
        </p:txBody>
      </p:sp>
      <p:sp>
        <p:nvSpPr>
          <p:cNvPr id="520" name="Google Shape;520;g152bfdcd9e0_5_9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200"/>
          </a:xfrm>
          <a:prstGeom prst="rect">
            <a:avLst/>
          </a:prstGeom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C2F83-4646-A9A0-3DBD-DADBC65FC6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DF0DE72-7D96-1340-8CDC-778427E8F574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5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Current Conditions – Synoptic View</a:t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NHC Surface Analysis (XXZ)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117" name="Google Shape;117;p3"/>
          <p:cNvSpPr txBox="1"/>
          <p:nvPr/>
        </p:nvSpPr>
        <p:spPr>
          <a:xfrm>
            <a:off x="993905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98F31-C27A-8F2B-2120-F5BEA07BFB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7694EE8-40BD-6B43-8868-A0EC733C9261}" type="datetime1">
              <a:rPr lang="en-US" smtClean="0"/>
              <a:t>9/15/22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Current Conditions – AEWs, SAL, Satellite IR</a:t>
            </a:r>
            <a:endParaRPr dirty="0"/>
          </a:p>
        </p:txBody>
      </p:sp>
      <p:sp>
        <p:nvSpPr>
          <p:cNvPr id="129" name="Google Shape;129;p4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Precipitable Water (XXZ) – MIMIC</a:t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IMERG Rain Rate, MSLP, AEWs (XXZ) – GFS</a:t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GOES-16 / Meteosat-11 IR (XX:XXZ)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381800" y="3419775"/>
            <a:ext cx="5179500" cy="31620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SAL (split window, XXZ) – GOES-16</a:t>
            </a:r>
            <a:endParaRPr sz="20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381801" y="3756963"/>
            <a:ext cx="5179500" cy="2654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0614DC-3E9A-F6AE-F953-99DA106CFE1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C452369-C2D9-BA49-9A7D-913DA8921974}" type="datetime1">
              <a:rPr lang="en-US" smtClean="0"/>
              <a:t>9/15/22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NHC Tropical Atlantic Outlook</a:t>
            </a:r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3 &amp; Sept. 6, 2022)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2-day Outlook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5-day Outlook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66B5B-1DC4-4DFC-7E1F-6D41F6D1AC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3AD9F88-4035-714C-8D86-C216E2092F95}" type="datetime1">
              <a:rPr lang="en-US" smtClean="0"/>
              <a:t>9/15/22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Dust and Aerosols – Day 1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2, 2022)</a:t>
            </a: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15°N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20°W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4B031-C27F-9AA2-F59C-1356400C1E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70421FE-57EB-D742-A61B-56F95B4E7440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/>
              <a:t>Dust and Aerosols – Day 2</a:t>
            </a:r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3, 2022)</a:t>
            </a:r>
            <a:endParaRPr/>
          </a:p>
        </p:txBody>
      </p:sp>
      <p:sp>
        <p:nvSpPr>
          <p:cNvPr id="363" name="Google Shape;363;p21"/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Total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1"/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15°N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1"/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1"/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cross-section at 20°W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1"/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Dust AOT – GEOS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5EE88-54C2-5E7A-DFB4-24E1E98B12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3A30A7-5AFC-F84C-AE76-394E38B4416E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7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Dust and Aerosols – Days 3 &amp; 4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(Sept. 4 &amp; 5, 2022)</a:t>
            </a:r>
            <a:endParaRPr/>
          </a:p>
        </p:txBody>
      </p:sp>
      <p:sp>
        <p:nvSpPr>
          <p:cNvPr id="381" name="Google Shape;381;p22"/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Ensemble Mean Total AOT – GEOS (day 3)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Ensemble Mean Total AOT – GEOS (day 4)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2A4B8-AB2B-15D7-6FF3-8FF43916550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D79F90-5377-FE4E-AFA6-7FA7E5CEE4F7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6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800"/>
              <a:buFont typeface="Calibri"/>
              <a:buNone/>
            </a:pPr>
            <a:r>
              <a:rPr lang="en-US" dirty="0"/>
              <a:t>Dust and Aerosols – Forecast Tendency</a:t>
            </a:r>
            <a:endParaRPr dirty="0"/>
          </a:p>
        </p:txBody>
      </p: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6092952" y="15688"/>
            <a:ext cx="60960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274300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383" name="Google Shape;383;p22"/>
          <p:cNvSpPr txBox="1"/>
          <p:nvPr/>
        </p:nvSpPr>
        <p:spPr>
          <a:xfrm>
            <a:off x="683178" y="994589"/>
            <a:ext cx="10819548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1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Day 2 (Sept. XX)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  </a:t>
            </a:r>
          </a:p>
          <a:p>
            <a:pPr marL="101600" lvl="4">
              <a:buSzPts val="20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4" indent="-355600">
              <a:buSzPts val="2000"/>
              <a:buFont typeface="Calibri"/>
              <a:buChar char="●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3 (Sept. XX)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   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2251F-18B4-7D28-D64C-D9B89EF2797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ED38328-774A-7949-990D-F5667DA39D73}" type="datetime1">
              <a:rPr lang="en-US" smtClean="0"/>
              <a:t>9/15/22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5535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733</Words>
  <Application>Microsoft Macintosh PowerPoint</Application>
  <PresentationFormat>Widescreen</PresentationFormat>
  <Paragraphs>169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CPEX-AW_template</vt:lpstr>
      <vt:lpstr>PowerPoint Presentation</vt:lpstr>
      <vt:lpstr>Forecast Post-mortem for Yesterday</vt:lpstr>
      <vt:lpstr>Current Conditions – Synoptic View</vt:lpstr>
      <vt:lpstr>Current Conditions – AEWs, SAL, Satellite IR</vt:lpstr>
      <vt:lpstr>NHC Tropical Atlantic Outlook</vt:lpstr>
      <vt:lpstr>Dust and Aerosols – Day 1</vt:lpstr>
      <vt:lpstr>Dust and Aerosols – Day 2</vt:lpstr>
      <vt:lpstr>Dust and Aerosols – Days 3 &amp; 4</vt:lpstr>
      <vt:lpstr>Dust and Aerosols – Forecast Tendency</vt:lpstr>
      <vt:lpstr>Forecast – AEWs (day 1)</vt:lpstr>
      <vt:lpstr>Forecast – AEWs (day 2)</vt:lpstr>
      <vt:lpstr>Forecast – AEWs (days 3-5)</vt:lpstr>
      <vt:lpstr>AEWs – Forecast Tendency</vt:lpstr>
      <vt:lpstr>Forecast – Convection (day 1)</vt:lpstr>
      <vt:lpstr>Forecast – Convection (day 1)</vt:lpstr>
      <vt:lpstr>Forecast – Convection (day 1)</vt:lpstr>
      <vt:lpstr>Forecast – Convection (day 2)</vt:lpstr>
      <vt:lpstr>Forecast – Convection (day 2)</vt:lpstr>
      <vt:lpstr>Forecast – Convection (day 2)</vt:lpstr>
      <vt:lpstr>Forecast – Convection (days 3-5)</vt:lpstr>
      <vt:lpstr>Forecast – Convection (days 3-4)</vt:lpstr>
      <vt:lpstr>Convection – Forecast Tendency</vt:lpstr>
      <vt:lpstr>Summary</vt:lpstr>
      <vt:lpstr>Sept. XX Soundings from Hotel</vt:lpstr>
      <vt:lpstr>Sept. XX Soundings from Hotel</vt:lpstr>
      <vt:lpstr>Sept. XX Soundings from Hotel</vt:lpstr>
      <vt:lpstr>Sept. XX Soundings from Hotel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Overview</dc:title>
  <dc:creator>Microsoft Office User</dc:creator>
  <cp:lastModifiedBy>Ben Rodenkirch</cp:lastModifiedBy>
  <cp:revision>22</cp:revision>
  <dcterms:created xsi:type="dcterms:W3CDTF">2020-07-07T03:56:24Z</dcterms:created>
  <dcterms:modified xsi:type="dcterms:W3CDTF">2022-09-15T12:06:20Z</dcterms:modified>
</cp:coreProperties>
</file>